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2" r:id="rId3"/>
    <p:sldId id="273" r:id="rId4"/>
    <p:sldId id="269" r:id="rId5"/>
    <p:sldId id="270" r:id="rId6"/>
    <p:sldId id="274" r:id="rId7"/>
    <p:sldId id="275" r:id="rId8"/>
    <p:sldId id="276" r:id="rId9"/>
    <p:sldId id="271" r:id="rId10"/>
    <p:sldId id="277" r:id="rId11"/>
    <p:sldId id="281" r:id="rId12"/>
    <p:sldId id="278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7D922-2734-4672-AF64-20F2FBBE275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75D57-F307-4008-9F8A-B0F2655F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6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75D57-F307-4008-9F8A-B0F2655F12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1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00EBA2C-1BD3-4A14-BE8E-0C22864DCD5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BA2C-1BD3-4A14-BE8E-0C22864DCD5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00EBA2C-1BD3-4A14-BE8E-0C22864DCD5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BA2C-1BD3-4A14-BE8E-0C22864DCD5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BA2C-1BD3-4A14-BE8E-0C22864DCD5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00EBA2C-1BD3-4A14-BE8E-0C22864DCD5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00EBA2C-1BD3-4A14-BE8E-0C22864DCD5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BA2C-1BD3-4A14-BE8E-0C22864DCD5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BA2C-1BD3-4A14-BE8E-0C22864DCD5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BA2C-1BD3-4A14-BE8E-0C22864DCD5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00EBA2C-1BD3-4A14-BE8E-0C22864DCD5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0EBA2C-1BD3-4A14-BE8E-0C22864DCD5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962400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Epicureanism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000" dirty="0"/>
              <a:t>Dr. Stephanie </a:t>
            </a:r>
            <a:r>
              <a:rPr lang="en-US" sz="2000" dirty="0" err="1"/>
              <a:t>Spoto</a:t>
            </a:r>
            <a:br>
              <a:rPr lang="en-US" sz="2000" dirty="0"/>
            </a:br>
            <a:r>
              <a:rPr lang="en-US" sz="2000" dirty="0"/>
              <a:t>sspoto@mpc.edu</a:t>
            </a:r>
            <a:br>
              <a:rPr lang="en-US" sz="2000" dirty="0"/>
            </a:br>
            <a:r>
              <a:rPr lang="en-US" sz="2000" dirty="0"/>
              <a:t>Monterey Peninsula College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Gentrain</a:t>
            </a:r>
            <a:endParaRPr lang="en-US" dirty="0"/>
          </a:p>
          <a:p>
            <a:r>
              <a:rPr lang="en-US" dirty="0"/>
              <a:t>27 November 2018</a:t>
            </a:r>
          </a:p>
        </p:txBody>
      </p:sp>
    </p:spTree>
    <p:extLst>
      <p:ext uri="{BB962C8B-B14F-4D97-AF65-F5344CB8AC3E}">
        <p14:creationId xmlns:p14="http://schemas.microsoft.com/office/powerpoint/2010/main" val="327211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8CDB7-59E1-46ED-8355-36126393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Epicureanism </a:t>
            </a:r>
            <a:br>
              <a:rPr lang="en-US" dirty="0"/>
            </a:br>
            <a:r>
              <a:rPr lang="en-US" dirty="0"/>
              <a:t>in 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950E0-D3A3-4B4A-A985-7893CE94FE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4800600"/>
            <a:ext cx="8763000" cy="2057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Lucretius (99 - 55 BCE) was the school's greatest Roman proponent, composing an epic poem, </a:t>
            </a:r>
            <a:r>
              <a:rPr lang="en-US" i="1" dirty="0"/>
              <a:t>"De Rerum Natura"</a:t>
            </a:r>
            <a:r>
              <a:rPr lang="en-US" dirty="0"/>
              <a:t> (</a:t>
            </a:r>
            <a:r>
              <a:rPr lang="en-US" i="1" dirty="0"/>
              <a:t>"On the Nature of Things"</a:t>
            </a:r>
            <a:r>
              <a:rPr lang="en-US" dirty="0"/>
              <a:t>) on the Epicurean philosophy of nature. </a:t>
            </a:r>
          </a:p>
          <a:p>
            <a:r>
              <a:rPr lang="en-US" dirty="0"/>
              <a:t>The poet Horace (65 - 8 BCE)</a:t>
            </a:r>
          </a:p>
          <a:p>
            <a:r>
              <a:rPr lang="en-US" dirty="0"/>
              <a:t>Julius Caesar (100 - 44 BCE)</a:t>
            </a:r>
          </a:p>
        </p:txBody>
      </p:sp>
      <p:pic>
        <p:nvPicPr>
          <p:cNvPr id="5122" name="Picture 2" descr="Image result for lucretius">
            <a:extLst>
              <a:ext uri="{FF2B5EF4-FFF2-40B4-BE49-F238E27FC236}">
                <a16:creationId xmlns:a16="http://schemas.microsoft.com/office/drawing/2014/main" id="{41D99C4E-920B-46F4-8503-B7998A3A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4175"/>
            <a:ext cx="50038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18C5AB-EF93-48A0-B4CA-175EECC069A8}"/>
              </a:ext>
            </a:extLst>
          </p:cNvPr>
          <p:cNvSpPr txBox="1">
            <a:spLocks/>
          </p:cNvSpPr>
          <p:nvPr/>
        </p:nvSpPr>
        <p:spPr>
          <a:xfrm>
            <a:off x="27140" y="1616119"/>
            <a:ext cx="3935260" cy="3260681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Originally conceived as a challenge to Platonism. </a:t>
            </a:r>
          </a:p>
          <a:p>
            <a:r>
              <a:rPr lang="en-US" dirty="0"/>
              <a:t>Along with Stoicism and Skepticism, the school of Epicureanism later became one of the three dominant schools of Hellenistic philosophy, lasting strongly through the later Roman Empire.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AF479-75D8-4B86-A10E-2B7D05D882EC}"/>
              </a:ext>
            </a:extLst>
          </p:cNvPr>
          <p:cNvSpPr txBox="1"/>
          <p:nvPr/>
        </p:nvSpPr>
        <p:spPr>
          <a:xfrm>
            <a:off x="4267200" y="365828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 manuscript of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De Rerum Natura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 the Cambridge University Library collection, c1560</a:t>
            </a:r>
          </a:p>
        </p:txBody>
      </p:sp>
    </p:spTree>
    <p:extLst>
      <p:ext uri="{BB962C8B-B14F-4D97-AF65-F5344CB8AC3E}">
        <p14:creationId xmlns:p14="http://schemas.microsoft.com/office/powerpoint/2010/main" val="3426967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E5FB-66A7-44C2-AF4C-90333856F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Lucretius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0426C-7426-4970-BAD1-5ED6A8B9E4B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4800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First writer to introduce Roman readers to Epicureanism</a:t>
            </a:r>
          </a:p>
          <a:p>
            <a:pPr lvl="1"/>
            <a:r>
              <a:rPr lang="en-US" dirty="0"/>
              <a:t>Mainly Epicurean physics, atomism, explanations of thought</a:t>
            </a:r>
          </a:p>
          <a:p>
            <a:pPr lvl="1"/>
            <a:r>
              <a:rPr lang="en-US" dirty="0"/>
              <a:t>World guided by fortune (chance), and not the intervention of gods</a:t>
            </a:r>
          </a:p>
          <a:p>
            <a:r>
              <a:rPr lang="en-US" dirty="0"/>
              <a:t>Letter from Cicero to his brother Quintus in 54 BCE: "The poems of Lucretius are as you write: they exhibit many flashes of genius, and yet show great mastership."</a:t>
            </a:r>
          </a:p>
        </p:txBody>
      </p:sp>
      <p:pic>
        <p:nvPicPr>
          <p:cNvPr id="6146" name="Picture 2" descr="File:Lucretius drawn by Michael Burghers.png">
            <a:extLst>
              <a:ext uri="{FF2B5EF4-FFF2-40B4-BE49-F238E27FC236}">
                <a16:creationId xmlns:a16="http://schemas.microsoft.com/office/drawing/2014/main" id="{2390D9B1-CB61-4E85-866D-10086FD81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73" y="208767"/>
            <a:ext cx="360997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604F3E-93E1-4999-8ABD-297E0F1F5499}"/>
              </a:ext>
            </a:extLst>
          </p:cNvPr>
          <p:cNvSpPr txBox="1"/>
          <p:nvPr/>
        </p:nvSpPr>
        <p:spPr>
          <a:xfrm>
            <a:off x="4572000" y="5914242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Lucretius. Drawn and engraved by Michael Burghers. From the frontispiece to Thomas Creech, T. Lucretius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Carus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Of the Nature of Things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London 1714.</a:t>
            </a:r>
          </a:p>
        </p:txBody>
      </p:sp>
    </p:spTree>
    <p:extLst>
      <p:ext uri="{BB962C8B-B14F-4D97-AF65-F5344CB8AC3E}">
        <p14:creationId xmlns:p14="http://schemas.microsoft.com/office/powerpoint/2010/main" val="1188637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8F7B9-13CD-443E-A8D9-150BC89D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Epicureanism and Christianity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B0D29-2122-426F-970C-0D42A29BA5A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Official approval of Christianity by the Roman Emperor Constantine (272 – 337 CE) in 313 CE</a:t>
            </a:r>
          </a:p>
          <a:p>
            <a:pPr lvl="1"/>
            <a:r>
              <a:rPr lang="en-US" dirty="0"/>
              <a:t>Epicureanism was repressed as essentially irreconcilable with Christian teachings</a:t>
            </a:r>
          </a:p>
          <a:p>
            <a:pPr lvl="1"/>
            <a:r>
              <a:rPr lang="en-US" dirty="0"/>
              <a:t>The school endured a long period of obscurity and decline.</a:t>
            </a:r>
          </a:p>
          <a:p>
            <a:r>
              <a:rPr lang="en-US" dirty="0"/>
              <a:t>Conflict:</a:t>
            </a:r>
          </a:p>
          <a:p>
            <a:pPr lvl="1"/>
            <a:r>
              <a:rPr lang="en-US" dirty="0"/>
              <a:t>Gods are uncaring and impersonal</a:t>
            </a:r>
          </a:p>
          <a:p>
            <a:pPr lvl="1"/>
            <a:r>
              <a:rPr lang="en-US" dirty="0"/>
              <a:t>No afterlife</a:t>
            </a:r>
          </a:p>
        </p:txBody>
      </p:sp>
    </p:spTree>
    <p:extLst>
      <p:ext uri="{BB962C8B-B14F-4D97-AF65-F5344CB8AC3E}">
        <p14:creationId xmlns:p14="http://schemas.microsoft.com/office/powerpoint/2010/main" val="9968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8A2C-A8FD-455A-8757-86F35D9DE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“The Paradox of Epicurus”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5DC63-C798-4CBB-A3DF-316F7B625C6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Sometimes known as the “Problem of Evil”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If God is willing to prevent evil, but is not able to, then He is not omnipotent; if He is able, but not willing, then He is malevolent; if He is both able and willing, then why is there such a thing as evil; and if He is neither able nor willing, then why call Him God at all?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Lactantius</a:t>
            </a:r>
            <a:r>
              <a:rPr lang="en-US" dirty="0"/>
              <a:t> attributes this riddle to Epicurus in </a:t>
            </a:r>
            <a:r>
              <a:rPr lang="en-US" i="1" dirty="0"/>
              <a:t>De Ira Dei</a:t>
            </a:r>
          </a:p>
        </p:txBody>
      </p:sp>
    </p:spTree>
    <p:extLst>
      <p:ext uri="{BB962C8B-B14F-4D97-AF65-F5344CB8AC3E}">
        <p14:creationId xmlns:p14="http://schemas.microsoft.com/office/powerpoint/2010/main" val="158764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F958-5D17-4E5D-8275-25886E1B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epicurean?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EF112-7A01-4004-8304-253BD1AE165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question mark">
            <a:extLst>
              <a:ext uri="{FF2B5EF4-FFF2-40B4-BE49-F238E27FC236}">
                <a16:creationId xmlns:a16="http://schemas.microsoft.com/office/drawing/2014/main" id="{C6C9BDD2-A2B2-4E3E-8697-67854EBE9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00225"/>
            <a:ext cx="40957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7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84014-33D8-49D2-801E-1E281729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Epicureanism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34B7C-C6B6-4C25-89F9-233AEEDE7F7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00400" y="1600200"/>
            <a:ext cx="5565648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Epicureanism is a system of philosophy based on the teachings of Epicurus (307 BCE)</a:t>
            </a:r>
          </a:p>
          <a:p>
            <a:r>
              <a:rPr lang="en-US" dirty="0"/>
              <a:t>Greatest good is to seek modest pleasures in order to attain a state of tranquility:</a:t>
            </a:r>
          </a:p>
          <a:p>
            <a:pPr lvl="1"/>
            <a:r>
              <a:rPr lang="en-US" dirty="0"/>
              <a:t>freedom from fear ("ataraxia")</a:t>
            </a:r>
          </a:p>
          <a:p>
            <a:pPr lvl="1"/>
            <a:r>
              <a:rPr lang="en-US" dirty="0"/>
              <a:t>absence from bodily pain ("aponia").</a:t>
            </a:r>
          </a:p>
          <a:p>
            <a:r>
              <a:rPr lang="en-US" dirty="0"/>
              <a:t>Together, these states are held to constitute happiness in its highest form.</a:t>
            </a:r>
          </a:p>
          <a:p>
            <a:pPr lvl="1"/>
            <a:r>
              <a:rPr lang="en-US" b="1" dirty="0"/>
              <a:t>Epicureanism as Hedonism?</a:t>
            </a:r>
            <a:r>
              <a:rPr lang="en-US" dirty="0"/>
              <a:t> Yes, technically. But Epicureanism defines happiness as the absence of pain, and advocates the simple life.</a:t>
            </a:r>
          </a:p>
          <a:p>
            <a:endParaRPr lang="en-US" dirty="0"/>
          </a:p>
        </p:txBody>
      </p:sp>
      <p:pic>
        <p:nvPicPr>
          <p:cNvPr id="3074" name="Picture 2" descr="Image result for epicurus">
            <a:extLst>
              <a:ext uri="{FF2B5EF4-FFF2-40B4-BE49-F238E27FC236}">
                <a16:creationId xmlns:a16="http://schemas.microsoft.com/office/drawing/2014/main" id="{13AE94F7-C15E-460B-ACB1-669E17030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53241"/>
            <a:ext cx="3084286" cy="462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3E669C-D876-4309-B3B3-EB7D0A391439}"/>
              </a:ext>
            </a:extLst>
          </p:cNvPr>
          <p:cNvSpPr txBox="1"/>
          <p:nvPr/>
        </p:nvSpPr>
        <p:spPr>
          <a:xfrm>
            <a:off x="152400" y="6119336"/>
            <a:ext cx="3084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Portrait of Epicurus, founder of the Epicurean school. Roman copy after a lost Hellenistic original.</a:t>
            </a:r>
          </a:p>
        </p:txBody>
      </p:sp>
    </p:spTree>
    <p:extLst>
      <p:ext uri="{BB962C8B-B14F-4D97-AF65-F5344CB8AC3E}">
        <p14:creationId xmlns:p14="http://schemas.microsoft.com/office/powerpoint/2010/main" val="401094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22009-72EB-402B-BEC8-556381D60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C94F9-8678-43A2-AFF6-2DF298FB043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Image result for epicureanism very short introduction">
            <a:extLst>
              <a:ext uri="{FF2B5EF4-FFF2-40B4-BE49-F238E27FC236}">
                <a16:creationId xmlns:a16="http://schemas.microsoft.com/office/drawing/2014/main" id="{58A90A82-AC73-4EB1-9042-D562EC3A8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-794" r="33333" b="-794"/>
          <a:stretch/>
        </p:blipFill>
        <p:spPr bwMode="auto">
          <a:xfrm>
            <a:off x="152400" y="1566333"/>
            <a:ext cx="3276600" cy="52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ages-na.ssl-images-amazon.com/images/I/510K2qHAtbL._SX331_BO1,204,203,200_.jpg">
            <a:extLst>
              <a:ext uri="{FF2B5EF4-FFF2-40B4-BE49-F238E27FC236}">
                <a16:creationId xmlns:a16="http://schemas.microsoft.com/office/drawing/2014/main" id="{96CCED6D-6282-43BC-881F-DEA280FFD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53468"/>
            <a:ext cx="3498273" cy="524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5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2B63-583A-4F83-8938-DA488412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Pleasure Garden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1B4AC-DC88-43C3-9002-2A22BE17B05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828800"/>
            <a:ext cx="5334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Seneca thought that Epicurus hid himself outside of Athens to avoid notice or controversy. </a:t>
            </a:r>
          </a:p>
          <a:p>
            <a:r>
              <a:rPr lang="en-US" dirty="0"/>
              <a:t>Garden just outside a gate of Athens</a:t>
            </a:r>
          </a:p>
          <a:p>
            <a:r>
              <a:rPr lang="en-US" dirty="0"/>
              <a:t>Inscription at the gate of the garden: “Stranger, your time will be pleasant here. Here the highest good is pleasure.” (In Seneca’s Latin: </a:t>
            </a:r>
            <a:r>
              <a:rPr lang="en-US" i="1" dirty="0" err="1"/>
              <a:t>hospes</a:t>
            </a:r>
            <a:r>
              <a:rPr lang="en-US" i="1" dirty="0"/>
              <a:t> hic bene </a:t>
            </a:r>
            <a:r>
              <a:rPr lang="en-US" i="1" dirty="0" err="1"/>
              <a:t>manebis</a:t>
            </a:r>
            <a:r>
              <a:rPr lang="en-US" i="1" dirty="0"/>
              <a:t> hic summum </a:t>
            </a:r>
            <a:r>
              <a:rPr lang="en-US" i="1" dirty="0" err="1"/>
              <a:t>bonum</a:t>
            </a:r>
            <a:r>
              <a:rPr lang="en-US" i="1" dirty="0"/>
              <a:t> </a:t>
            </a:r>
            <a:r>
              <a:rPr lang="en-US" i="1" dirty="0" err="1"/>
              <a:t>voluptas</a:t>
            </a:r>
            <a:r>
              <a:rPr lang="en-US" i="1" dirty="0"/>
              <a:t> </a:t>
            </a:r>
            <a:r>
              <a:rPr lang="en-US" i="1" dirty="0" err="1"/>
              <a:t>est</a:t>
            </a:r>
            <a:r>
              <a:rPr lang="en-US" dirty="0"/>
              <a:t>).</a:t>
            </a:r>
          </a:p>
          <a:p>
            <a:r>
              <a:rPr lang="en-US" dirty="0"/>
              <a:t>Inscription to Plato’s Academy: “Let no one unversed in geometry enter here.”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43E09-2699-4C2C-A948-2CFFD0AF2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036" y="152400"/>
            <a:ext cx="3369564" cy="502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9A7F42-86DF-49F6-9550-C4BB7E792A0B}"/>
              </a:ext>
            </a:extLst>
          </p:cNvPr>
          <p:cNvSpPr txBox="1"/>
          <p:nvPr/>
        </p:nvSpPr>
        <p:spPr>
          <a:xfrm>
            <a:off x="5819394" y="5257800"/>
            <a:ext cx="2974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Leontium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Ternissa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in the Garden of Epicurus by Williams Stott (1913-1989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414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epicureanism">
            <a:extLst>
              <a:ext uri="{FF2B5EF4-FFF2-40B4-BE49-F238E27FC236}">
                <a16:creationId xmlns:a16="http://schemas.microsoft.com/office/drawing/2014/main" id="{50A56D61-7CFF-446C-92D0-711B6E3D5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" t="9646" r="2950" b="1558"/>
          <a:stretch/>
        </p:blipFill>
        <p:spPr bwMode="auto">
          <a:xfrm>
            <a:off x="4689348" y="1582455"/>
            <a:ext cx="441960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0CE9CF-672F-41D1-B3FA-0D661CF4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Pleasure through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F7DC0-9207-46DA-9AFB-F732A1C25AA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419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Tranquility could be obtained through the knowledge of the workings of the world and the limiting of desires. </a:t>
            </a:r>
          </a:p>
          <a:p>
            <a:r>
              <a:rPr lang="en-US" dirty="0"/>
              <a:t>Pleasure was to be obtained by knowledge, friendship and living a virtuous and temperate life.</a:t>
            </a:r>
          </a:p>
          <a:p>
            <a:r>
              <a:rPr lang="en-US" dirty="0"/>
              <a:t>He lauded the enjoyment of "simple pleasures", by which he meant abstaining from bodily desires, such as sex and appetites, verging on Asceticism.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3F99C0-ED68-4DB7-8CC5-FB4147014BFF}"/>
              </a:ext>
            </a:extLst>
          </p:cNvPr>
          <p:cNvSpPr txBox="1">
            <a:spLocks/>
          </p:cNvSpPr>
          <p:nvPr/>
        </p:nvSpPr>
        <p:spPr>
          <a:xfrm>
            <a:off x="4689347" y="5925854"/>
            <a:ext cx="4419601" cy="85594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“A cheerful poverty is an honorable state".</a:t>
            </a:r>
          </a:p>
        </p:txBody>
      </p:sp>
    </p:spTree>
    <p:extLst>
      <p:ext uri="{BB962C8B-B14F-4D97-AF65-F5344CB8AC3E}">
        <p14:creationId xmlns:p14="http://schemas.microsoft.com/office/powerpoint/2010/main" val="3673978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F1344-27EC-40BA-A6F0-5901944DB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Epicureanism and indulgence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83806-65AC-4E56-AF3D-AAF883E91B6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Moderation in all things</a:t>
            </a:r>
          </a:p>
          <a:p>
            <a:pPr lvl="1"/>
            <a:r>
              <a:rPr lang="en-US" b="1" dirty="0"/>
              <a:t>Eating: </a:t>
            </a:r>
            <a:r>
              <a:rPr lang="en-US" dirty="0"/>
              <a:t>food should not be too rich, because it could lead to pain later (e.g. indigestion)</a:t>
            </a:r>
          </a:p>
          <a:p>
            <a:pPr lvl="1"/>
            <a:r>
              <a:rPr lang="en-US" b="1" dirty="0"/>
              <a:t>Sex:</a:t>
            </a:r>
            <a:r>
              <a:rPr lang="en-US" dirty="0"/>
              <a:t> sex could lead to more lust and therefore dissatisfaction </a:t>
            </a:r>
            <a:r>
              <a:rPr lang="en-US" dirty="0">
                <a:sym typeface="Wingdings" panose="05000000000000000000" pitchFamily="2" charset="2"/>
              </a:rPr>
              <a:t> Epicurus was celibate</a:t>
            </a:r>
            <a:endParaRPr lang="en-US" b="1" dirty="0"/>
          </a:p>
          <a:p>
            <a:pPr lvl="1"/>
            <a:r>
              <a:rPr lang="en-US" b="1" dirty="0"/>
              <a:t>Learning: </a:t>
            </a:r>
            <a:r>
              <a:rPr lang="en-US" dirty="0"/>
              <a:t>Even this was discouraged if it might disturb peace of mind </a:t>
            </a:r>
            <a:r>
              <a:rPr lang="en-US" dirty="0">
                <a:sym typeface="Wingdings" panose="05000000000000000000" pitchFamily="2" charset="2"/>
              </a:rPr>
              <a:t> learning always good if helped rid oneself of fear and superstition</a:t>
            </a:r>
          </a:p>
          <a:p>
            <a:r>
              <a:rPr lang="en-US" dirty="0">
                <a:sym typeface="Wingdings" panose="05000000000000000000" pitchFamily="2" charset="2"/>
              </a:rPr>
              <a:t>Not about pleasure, as much as avoiding 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9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8CCE5-9715-4D84-9035-7ADFC0A76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Shunning politics</a:t>
            </a:r>
            <a:br>
              <a:rPr lang="en-US" dirty="0"/>
            </a:br>
            <a:r>
              <a:rPr lang="en-US" dirty="0"/>
              <a:t>Thinking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D8DEA-EEDD-4394-ABEF-51ACE09903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00400" y="1600200"/>
            <a:ext cx="5794248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Epicureans shunned politics as having no part in the quest for </a:t>
            </a:r>
            <a:r>
              <a:rPr lang="en-US" i="1" dirty="0"/>
              <a:t>ataraxia</a:t>
            </a:r>
            <a:r>
              <a:rPr lang="en-US" dirty="0"/>
              <a:t> and </a:t>
            </a:r>
            <a:r>
              <a:rPr lang="en-US" i="1" dirty="0"/>
              <a:t>aponia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 potential source of unsatisfiable desires and frustration, which was to be avoided (as pain). </a:t>
            </a:r>
          </a:p>
          <a:p>
            <a:r>
              <a:rPr lang="en-US" dirty="0"/>
              <a:t>Justice as social contract: “neither to harm no be harmed” (</a:t>
            </a:r>
            <a:r>
              <a:rPr lang="en-US" i="1" dirty="0"/>
              <a:t>Principle Doctrines)</a:t>
            </a:r>
            <a:endParaRPr lang="en-US" dirty="0"/>
          </a:p>
          <a:p>
            <a:r>
              <a:rPr lang="en-US" dirty="0"/>
              <a:t>Laws and punishments in society are important so that individuals can be free to pursue happiness</a:t>
            </a:r>
          </a:p>
          <a:p>
            <a:pPr lvl="1"/>
            <a:r>
              <a:rPr lang="en-US" dirty="0"/>
              <a:t>just laws are those that contributes to promoting human happiness. </a:t>
            </a:r>
          </a:p>
          <a:p>
            <a:r>
              <a:rPr lang="en-US" dirty="0"/>
              <a:t>In some respects, this was an early contribution to the much later development of Liberalism and of Utilitarianism.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8C6DB-8304-4554-B7EA-A74196BB3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27" y="1600200"/>
            <a:ext cx="3142769" cy="3971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49A847-7B6C-4297-8C70-94FFFA2DCD0B}"/>
              </a:ext>
            </a:extLst>
          </p:cNvPr>
          <p:cNvSpPr txBox="1"/>
          <p:nvPr/>
        </p:nvSpPr>
        <p:spPr>
          <a:xfrm>
            <a:off x="134738" y="5588826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Epicurus as depicted in the Nuremberg Chronicle (a late 15th-century book.</a:t>
            </a:r>
          </a:p>
        </p:txBody>
      </p:sp>
    </p:spTree>
    <p:extLst>
      <p:ext uri="{BB962C8B-B14F-4D97-AF65-F5344CB8AC3E}">
        <p14:creationId xmlns:p14="http://schemas.microsoft.com/office/powerpoint/2010/main" val="210162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AE77-A2F9-430A-8A95-A7B27B5C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Unpopular Epicurean Beliefs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F01D1-DEBB-4BA9-AA6A-36BCF6E0C4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Epicurean gods are remote and impersonal</a:t>
            </a:r>
          </a:p>
          <a:p>
            <a:pPr lvl="1"/>
            <a:r>
              <a:rPr lang="en-US" dirty="0"/>
              <a:t>Can not be provoked to anger</a:t>
            </a:r>
          </a:p>
          <a:p>
            <a:pPr lvl="1"/>
            <a:r>
              <a:rPr lang="en-US" dirty="0"/>
              <a:t>No divination or prophecy</a:t>
            </a:r>
          </a:p>
          <a:p>
            <a:r>
              <a:rPr lang="en-US" dirty="0"/>
              <a:t>No personal life after death </a:t>
            </a:r>
            <a:r>
              <a:rPr lang="en-US" dirty="0">
                <a:sym typeface="Wingdings" panose="05000000000000000000" pitchFamily="2" charset="2"/>
              </a:rPr>
              <a:t> no cult of the dead</a:t>
            </a:r>
          </a:p>
          <a:p>
            <a:r>
              <a:rPr lang="en-US" dirty="0">
                <a:sym typeface="Wingdings" panose="05000000000000000000" pitchFamily="2" charset="2"/>
              </a:rPr>
              <a:t>World not designed to perfection, but the result of random combinations of atoms in an infinite void</a:t>
            </a:r>
          </a:p>
          <a:p>
            <a:r>
              <a:rPr lang="en-US" dirty="0">
                <a:sym typeface="Wingdings" panose="05000000000000000000" pitchFamily="2" charset="2"/>
              </a:rPr>
              <a:t>Philosophers concerned with religious or political life offended by Epicurus’s avowed withdrawal from public life in Athens (Cicero, Seneca, Plutarch)</a:t>
            </a:r>
          </a:p>
          <a:p>
            <a:r>
              <a:rPr lang="en-US" dirty="0"/>
              <a:t>Like Democritus and Leucippus before him, Epicurus was an Atomist, believing that all matter, souls and gods are all comprised of atoms, and even thoughts are merely atoms swerving randomly.</a:t>
            </a:r>
          </a:p>
        </p:txBody>
      </p:sp>
    </p:spTree>
    <p:extLst>
      <p:ext uri="{BB962C8B-B14F-4D97-AF65-F5344CB8AC3E}">
        <p14:creationId xmlns:p14="http://schemas.microsoft.com/office/powerpoint/2010/main" val="1521418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1861</TotalTime>
  <Words>876</Words>
  <Application>Microsoft Office PowerPoint</Application>
  <PresentationFormat>On-screen Show (4:3)</PresentationFormat>
  <Paragraphs>72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Tw Cen MT</vt:lpstr>
      <vt:lpstr>Wingdings</vt:lpstr>
      <vt:lpstr>Wingdings 2</vt:lpstr>
      <vt:lpstr>Median</vt:lpstr>
      <vt:lpstr>Epicureanism   Dr. Stephanie Spoto sspoto@mpc.edu Monterey Peninsula College</vt:lpstr>
      <vt:lpstr>What is an epicurean?</vt:lpstr>
      <vt:lpstr>Epicureanism</vt:lpstr>
      <vt:lpstr>Some sources</vt:lpstr>
      <vt:lpstr>The Pleasure Garden</vt:lpstr>
      <vt:lpstr>Pleasure through knowledge</vt:lpstr>
      <vt:lpstr>Epicureanism and indulgence</vt:lpstr>
      <vt:lpstr>Shunning politics Thinking Justice</vt:lpstr>
      <vt:lpstr>Unpopular Epicurean Beliefs</vt:lpstr>
      <vt:lpstr>Epicureanism  in Rome</vt:lpstr>
      <vt:lpstr>Lucretius</vt:lpstr>
      <vt:lpstr>Epicureanism and Christianity</vt:lpstr>
      <vt:lpstr>“The Paradox of Epicurus”</vt:lpstr>
    </vt:vector>
  </TitlesOfParts>
  <Company>CSU Monterey Bay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Mysticism &amp; the Ontological Turn  Stephanie Spoto CSU Monterey Bay</dc:title>
  <dc:creator>CSUMB</dc:creator>
  <cp:lastModifiedBy>Elfaki</cp:lastModifiedBy>
  <cp:revision>367</cp:revision>
  <dcterms:created xsi:type="dcterms:W3CDTF">2018-03-26T21:31:23Z</dcterms:created>
  <dcterms:modified xsi:type="dcterms:W3CDTF">2018-11-27T06:51:21Z</dcterms:modified>
</cp:coreProperties>
</file>